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7"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8A87A34-81AB-432B-8DAE-1953F412C126}" type="datetimeFigureOut">
              <a:rPr lang="en-US" smtClean="0"/>
              <a:t>6/7/2022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60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30786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3725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9358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8785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6/7/2022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72671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6/7/2022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87040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8A87A34-81AB-432B-8DAE-1953F412C126}"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8328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8A87A34-81AB-432B-8DAE-1953F412C126}"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479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599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34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071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868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741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0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2968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457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8A87A34-81AB-432B-8DAE-1953F412C126}" type="datetimeFigureOut">
              <a:rPr lang="en-US" smtClean="0"/>
              <a:pPr/>
              <a:t>6/7/2022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3610920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78975-332D-4291-AF1E-5D482C5EFC61}"/>
              </a:ext>
            </a:extLst>
          </p:cNvPr>
          <p:cNvSpPr>
            <a:spLocks noGrp="1"/>
          </p:cNvSpPr>
          <p:nvPr>
            <p:ph type="ctrTitle"/>
          </p:nvPr>
        </p:nvSpPr>
        <p:spPr/>
        <p:txBody>
          <a:bodyPr/>
          <a:lstStyle/>
          <a:p>
            <a:r>
              <a:rPr lang="en-US" dirty="0"/>
              <a:t>New For Fall 2022</a:t>
            </a:r>
            <a:br>
              <a:rPr lang="en-US" dirty="0"/>
            </a:br>
            <a:r>
              <a:rPr lang="en-US" dirty="0"/>
              <a:t>OCtech Career Academies</a:t>
            </a:r>
          </a:p>
        </p:txBody>
      </p:sp>
      <p:sp>
        <p:nvSpPr>
          <p:cNvPr id="3" name="Subtitle 2">
            <a:extLst>
              <a:ext uri="{FF2B5EF4-FFF2-40B4-BE49-F238E27FC236}">
                <a16:creationId xmlns:a16="http://schemas.microsoft.com/office/drawing/2014/main" id="{07B2A269-5319-4AE8-923E-474BD0770C91}"/>
              </a:ext>
            </a:extLst>
          </p:cNvPr>
          <p:cNvSpPr>
            <a:spLocks noGrp="1"/>
          </p:cNvSpPr>
          <p:nvPr>
            <p:ph type="subTitle" idx="1"/>
          </p:nvPr>
        </p:nvSpPr>
        <p:spPr/>
        <p:txBody>
          <a:bodyPr/>
          <a:lstStyle/>
          <a:p>
            <a:r>
              <a:rPr lang="en-US" dirty="0"/>
              <a:t>Health Sciences</a:t>
            </a:r>
          </a:p>
          <a:p>
            <a:r>
              <a:rPr lang="en-US" dirty="0"/>
              <a:t>Engineering and advanced manufacturing</a:t>
            </a:r>
          </a:p>
          <a:p>
            <a:endParaRPr lang="en-US" dirty="0"/>
          </a:p>
          <a:p>
            <a:endParaRPr lang="en-US" dirty="0"/>
          </a:p>
        </p:txBody>
      </p:sp>
    </p:spTree>
    <p:extLst>
      <p:ext uri="{BB962C8B-B14F-4D97-AF65-F5344CB8AC3E}">
        <p14:creationId xmlns:p14="http://schemas.microsoft.com/office/powerpoint/2010/main" val="3312572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56DA-408A-4447-BBD2-D2DC1A715CE0}"/>
              </a:ext>
            </a:extLst>
          </p:cNvPr>
          <p:cNvSpPr>
            <a:spLocks noGrp="1"/>
          </p:cNvSpPr>
          <p:nvPr>
            <p:ph type="title"/>
          </p:nvPr>
        </p:nvSpPr>
        <p:spPr/>
        <p:txBody>
          <a:bodyPr/>
          <a:lstStyle/>
          <a:p>
            <a:r>
              <a:rPr lang="en-US" dirty="0"/>
              <a:t>Clearly defined degree models with integrated high school progressions</a:t>
            </a:r>
          </a:p>
        </p:txBody>
      </p:sp>
      <p:sp>
        <p:nvSpPr>
          <p:cNvPr id="3" name="Text Placeholder 2">
            <a:extLst>
              <a:ext uri="{FF2B5EF4-FFF2-40B4-BE49-F238E27FC236}">
                <a16:creationId xmlns:a16="http://schemas.microsoft.com/office/drawing/2014/main" id="{8D1A2F2B-2EB7-48F8-BADB-99B15D95D432}"/>
              </a:ext>
            </a:extLst>
          </p:cNvPr>
          <p:cNvSpPr>
            <a:spLocks noGrp="1"/>
          </p:cNvSpPr>
          <p:nvPr>
            <p:ph type="body" sz="half" idx="2"/>
          </p:nvPr>
        </p:nvSpPr>
        <p:spPr/>
        <p:txBody>
          <a:bodyPr/>
          <a:lstStyle/>
          <a:p>
            <a:pPr marL="285750" indent="-285750">
              <a:buFont typeface="Arial" panose="020B0604020202020204" pitchFamily="34" charset="0"/>
              <a:buChar char="•"/>
            </a:pPr>
            <a:r>
              <a:rPr lang="en-US" dirty="0"/>
              <a:t>Each student will have a college advisor, as well as a high school counselor. Students must have a college completion plan in Self-Service, as well as a high school IGP. This will require counselor coordination.</a:t>
            </a:r>
          </a:p>
          <a:p>
            <a:pPr marL="285750" indent="-285750">
              <a:buFont typeface="Arial" panose="020B0604020202020204" pitchFamily="34" charset="0"/>
              <a:buChar char="•"/>
            </a:pPr>
            <a:r>
              <a:rPr lang="en-US" dirty="0"/>
              <a:t>Assume that dual credit courses for high school graduation credit must be maximized, so Local Board Approved Courses for Graduation Credit must be maximized. </a:t>
            </a:r>
          </a:p>
          <a:p>
            <a:pPr marL="285750" indent="-285750">
              <a:buFont typeface="Arial" panose="020B0604020202020204" pitchFamily="34" charset="0"/>
              <a:buChar char="•"/>
            </a:pPr>
            <a:r>
              <a:rPr lang="en-US" dirty="0"/>
              <a:t>College courses on OCtech campus; some CTE exceptions</a:t>
            </a:r>
          </a:p>
        </p:txBody>
      </p:sp>
    </p:spTree>
    <p:extLst>
      <p:ext uri="{BB962C8B-B14F-4D97-AF65-F5344CB8AC3E}">
        <p14:creationId xmlns:p14="http://schemas.microsoft.com/office/powerpoint/2010/main" val="3111262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044F-7FF7-4DBF-8B2A-F4174C55B026}"/>
              </a:ext>
            </a:extLst>
          </p:cNvPr>
          <p:cNvSpPr>
            <a:spLocks noGrp="1"/>
          </p:cNvSpPr>
          <p:nvPr>
            <p:ph type="title"/>
          </p:nvPr>
        </p:nvSpPr>
        <p:spPr/>
        <p:txBody>
          <a:bodyPr/>
          <a:lstStyle/>
          <a:p>
            <a:r>
              <a:rPr lang="en-US" dirty="0"/>
              <a:t>Early College Structure</a:t>
            </a:r>
          </a:p>
        </p:txBody>
      </p:sp>
      <p:sp>
        <p:nvSpPr>
          <p:cNvPr id="3" name="Text Placeholder 2">
            <a:extLst>
              <a:ext uri="{FF2B5EF4-FFF2-40B4-BE49-F238E27FC236}">
                <a16:creationId xmlns:a16="http://schemas.microsoft.com/office/drawing/2014/main" id="{DB330734-472A-4148-8F49-94AA6B0AE665}"/>
              </a:ext>
            </a:extLst>
          </p:cNvPr>
          <p:cNvSpPr>
            <a:spLocks noGrp="1"/>
          </p:cNvSpPr>
          <p:nvPr>
            <p:ph type="body" sz="half" idx="2"/>
          </p:nvPr>
        </p:nvSpPr>
        <p:spPr/>
        <p:txBody>
          <a:bodyPr>
            <a:normAutofit/>
          </a:bodyPr>
          <a:lstStyle/>
          <a:p>
            <a:pPr marL="342900" indent="-342900">
              <a:buFont typeface="Arial" panose="020B0604020202020204" pitchFamily="34" charset="0"/>
              <a:buChar char="•"/>
            </a:pPr>
            <a:r>
              <a:rPr lang="en-US" sz="2000" dirty="0"/>
              <a:t>Traditional Early College Courses in Designated Pathways</a:t>
            </a:r>
          </a:p>
          <a:p>
            <a:pPr marL="342900" indent="-342900">
              <a:buFont typeface="Arial" panose="020B0604020202020204" pitchFamily="34" charset="0"/>
              <a:buChar char="•"/>
            </a:pPr>
            <a:r>
              <a:rPr lang="en-US" sz="2000" dirty="0"/>
              <a:t>Honors Academy (Cohort Based A.A. and A.S. Degrees)</a:t>
            </a:r>
          </a:p>
          <a:p>
            <a:pPr marL="342900" indent="-342900">
              <a:buFont typeface="Arial" panose="020B0604020202020204" pitchFamily="34" charset="0"/>
              <a:buChar char="•"/>
            </a:pPr>
            <a:r>
              <a:rPr lang="en-US" sz="2000" dirty="0"/>
              <a:t>Technical Scholars: Welding Certificate(s)</a:t>
            </a:r>
          </a:p>
          <a:p>
            <a:pPr marL="342900" indent="-342900">
              <a:buFont typeface="Arial" panose="020B0604020202020204" pitchFamily="34" charset="0"/>
              <a:buChar char="•"/>
            </a:pPr>
            <a:r>
              <a:rPr lang="en-US" sz="2000" dirty="0">
                <a:highlight>
                  <a:srgbClr val="FFFF00"/>
                </a:highlight>
              </a:rPr>
              <a:t>Career Academy NEW: (1) Health Sciences and (2) Engineering and Advanced Manufacturing</a:t>
            </a:r>
            <a:r>
              <a:rPr lang="en-US" dirty="0"/>
              <a:t>	</a:t>
            </a:r>
          </a:p>
        </p:txBody>
      </p:sp>
    </p:spTree>
    <p:extLst>
      <p:ext uri="{BB962C8B-B14F-4D97-AF65-F5344CB8AC3E}">
        <p14:creationId xmlns:p14="http://schemas.microsoft.com/office/powerpoint/2010/main" val="3504013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F3F3E-0BD1-4A81-9F45-9F557B6353AE}"/>
              </a:ext>
            </a:extLst>
          </p:cNvPr>
          <p:cNvSpPr>
            <a:spLocks noGrp="1"/>
          </p:cNvSpPr>
          <p:nvPr>
            <p:ph type="title"/>
          </p:nvPr>
        </p:nvSpPr>
        <p:spPr/>
        <p:txBody>
          <a:bodyPr/>
          <a:lstStyle/>
          <a:p>
            <a:r>
              <a:rPr lang="en-US" dirty="0"/>
              <a:t>Career Academy: Health Sciences</a:t>
            </a:r>
          </a:p>
        </p:txBody>
      </p:sp>
      <p:sp>
        <p:nvSpPr>
          <p:cNvPr id="3" name="Content Placeholder 2">
            <a:extLst>
              <a:ext uri="{FF2B5EF4-FFF2-40B4-BE49-F238E27FC236}">
                <a16:creationId xmlns:a16="http://schemas.microsoft.com/office/drawing/2014/main" id="{561B10F5-CFD9-45D6-A395-D0E810E6FB75}"/>
              </a:ext>
            </a:extLst>
          </p:cNvPr>
          <p:cNvSpPr>
            <a:spLocks noGrp="1"/>
          </p:cNvSpPr>
          <p:nvPr>
            <p:ph sz="half" idx="1"/>
          </p:nvPr>
        </p:nvSpPr>
        <p:spPr/>
        <p:txBody>
          <a:bodyPr>
            <a:normAutofit fontScale="92500" lnSpcReduction="20000"/>
          </a:bodyPr>
          <a:lstStyle/>
          <a:p>
            <a:r>
              <a:rPr lang="en-US" dirty="0"/>
              <a:t>Pathway 1: Medical University of South Carolina (MUSC) Specialized Transfer Associate of Science Degree (66 semester credit hours) designed to transfer to MUSC’s Healthcare Studies program, including pre-requisites for specialized clinical degrees including Pharmacy, Medicine, Physical Therapy, etc.). Courses will also transfer to all other public and most private colleges and universities is the state.</a:t>
            </a:r>
          </a:p>
        </p:txBody>
      </p:sp>
      <p:sp>
        <p:nvSpPr>
          <p:cNvPr id="4" name="Content Placeholder 3">
            <a:extLst>
              <a:ext uri="{FF2B5EF4-FFF2-40B4-BE49-F238E27FC236}">
                <a16:creationId xmlns:a16="http://schemas.microsoft.com/office/drawing/2014/main" id="{5B9ACBC8-308D-4878-8812-35D5AF2276EA}"/>
              </a:ext>
            </a:extLst>
          </p:cNvPr>
          <p:cNvSpPr>
            <a:spLocks noGrp="1"/>
          </p:cNvSpPr>
          <p:nvPr>
            <p:ph sz="half" idx="2"/>
          </p:nvPr>
        </p:nvSpPr>
        <p:spPr/>
        <p:txBody>
          <a:bodyPr>
            <a:normAutofit fontScale="92500" lnSpcReduction="20000"/>
          </a:bodyPr>
          <a:lstStyle/>
          <a:p>
            <a:r>
              <a:rPr lang="en-US" dirty="0"/>
              <a:t>Pathway 2: Health Professions and Clinical Studies General Technology Degree (Associate of Applied Science Degree (A.A.S.) – 64 semester credit hours) designed to assist students in competitive admissions for OCtech professional programs, such as Nursing, Physical Therapist Assistant, Radiologic Technology, or Medical Assisting). Transfer course selections are also available to encourage attainment of a Bachelor of Science degree. Students will earn one or more workforce certificates to prepare for a Competitive Admission program, such as Nursing.</a:t>
            </a:r>
          </a:p>
        </p:txBody>
      </p:sp>
    </p:spTree>
    <p:extLst>
      <p:ext uri="{BB962C8B-B14F-4D97-AF65-F5344CB8AC3E}">
        <p14:creationId xmlns:p14="http://schemas.microsoft.com/office/powerpoint/2010/main" val="225838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F871D-9732-47F2-BF0F-996E163190FC}"/>
              </a:ext>
            </a:extLst>
          </p:cNvPr>
          <p:cNvSpPr>
            <a:spLocks noGrp="1"/>
          </p:cNvSpPr>
          <p:nvPr>
            <p:ph type="title"/>
          </p:nvPr>
        </p:nvSpPr>
        <p:spPr/>
        <p:txBody>
          <a:bodyPr/>
          <a:lstStyle/>
          <a:p>
            <a:r>
              <a:rPr lang="en-US" dirty="0"/>
              <a:t>Career Academy: Engineering and Advanced Manufacturing</a:t>
            </a:r>
          </a:p>
        </p:txBody>
      </p:sp>
      <p:sp>
        <p:nvSpPr>
          <p:cNvPr id="3" name="Text Placeholder 2">
            <a:extLst>
              <a:ext uri="{FF2B5EF4-FFF2-40B4-BE49-F238E27FC236}">
                <a16:creationId xmlns:a16="http://schemas.microsoft.com/office/drawing/2014/main" id="{FC754C0A-99EB-4428-8D59-80EA8FA06DD5}"/>
              </a:ext>
            </a:extLst>
          </p:cNvPr>
          <p:cNvSpPr>
            <a:spLocks noGrp="1"/>
          </p:cNvSpPr>
          <p:nvPr>
            <p:ph type="body" idx="1"/>
          </p:nvPr>
        </p:nvSpPr>
        <p:spPr/>
        <p:txBody>
          <a:bodyPr/>
          <a:lstStyle/>
          <a:p>
            <a:r>
              <a:rPr lang="en-US" sz="1800" dirty="0"/>
              <a:t>A.A.S. Instrumentation/</a:t>
            </a:r>
          </a:p>
          <a:p>
            <a:r>
              <a:rPr lang="en-US" sz="1800" dirty="0"/>
              <a:t>Electronics </a:t>
            </a:r>
          </a:p>
        </p:txBody>
      </p:sp>
      <p:sp>
        <p:nvSpPr>
          <p:cNvPr id="4" name="Text Placeholder 3">
            <a:extLst>
              <a:ext uri="{FF2B5EF4-FFF2-40B4-BE49-F238E27FC236}">
                <a16:creationId xmlns:a16="http://schemas.microsoft.com/office/drawing/2014/main" id="{F0759B30-3459-408C-9F59-E1E52E559B2B}"/>
              </a:ext>
            </a:extLst>
          </p:cNvPr>
          <p:cNvSpPr>
            <a:spLocks noGrp="1"/>
          </p:cNvSpPr>
          <p:nvPr>
            <p:ph type="body" sz="half" idx="15"/>
          </p:nvPr>
        </p:nvSpPr>
        <p:spPr/>
        <p:txBody>
          <a:bodyPr/>
          <a:lstStyle/>
          <a:p>
            <a:r>
              <a:rPr lang="en-US" dirty="0"/>
              <a:t>Pathway 1: A.A.S. General Technology Degree in Electronics Instrumentation Technology with an Electronics Secondary Specialty (A. A. S. – 62 semester credit hours) with an Introductory Engineering Technology Certificate </a:t>
            </a:r>
          </a:p>
        </p:txBody>
      </p:sp>
      <p:sp>
        <p:nvSpPr>
          <p:cNvPr id="5" name="Text Placeholder 4">
            <a:extLst>
              <a:ext uri="{FF2B5EF4-FFF2-40B4-BE49-F238E27FC236}">
                <a16:creationId xmlns:a16="http://schemas.microsoft.com/office/drawing/2014/main" id="{38581255-E5D7-410B-AD49-3740C9598A3C}"/>
              </a:ext>
            </a:extLst>
          </p:cNvPr>
          <p:cNvSpPr>
            <a:spLocks noGrp="1"/>
          </p:cNvSpPr>
          <p:nvPr>
            <p:ph type="body" sz="quarter" idx="3"/>
          </p:nvPr>
        </p:nvSpPr>
        <p:spPr/>
        <p:txBody>
          <a:bodyPr/>
          <a:lstStyle/>
          <a:p>
            <a:r>
              <a:rPr lang="en-US" sz="1800" dirty="0"/>
              <a:t>A.A.S. Engineering Design Technology/ Engineering</a:t>
            </a:r>
          </a:p>
        </p:txBody>
      </p:sp>
      <p:sp>
        <p:nvSpPr>
          <p:cNvPr id="6" name="Text Placeholder 5">
            <a:extLst>
              <a:ext uri="{FF2B5EF4-FFF2-40B4-BE49-F238E27FC236}">
                <a16:creationId xmlns:a16="http://schemas.microsoft.com/office/drawing/2014/main" id="{9FB457E4-D4B6-4F01-B967-D0BFFF939DC9}"/>
              </a:ext>
            </a:extLst>
          </p:cNvPr>
          <p:cNvSpPr>
            <a:spLocks noGrp="1"/>
          </p:cNvSpPr>
          <p:nvPr>
            <p:ph type="body" sz="half" idx="16"/>
          </p:nvPr>
        </p:nvSpPr>
        <p:spPr/>
        <p:txBody>
          <a:bodyPr/>
          <a:lstStyle/>
          <a:p>
            <a:r>
              <a:rPr lang="en-US" dirty="0"/>
              <a:t>Pathway 2: A.A.S. General Technology Degree in Engineering Design Technology (A.A.S. – 61 semester credit hours) with a certificate in Computer Aided Design (CAD)</a:t>
            </a:r>
          </a:p>
        </p:txBody>
      </p:sp>
      <p:sp>
        <p:nvSpPr>
          <p:cNvPr id="7" name="Text Placeholder 6">
            <a:extLst>
              <a:ext uri="{FF2B5EF4-FFF2-40B4-BE49-F238E27FC236}">
                <a16:creationId xmlns:a16="http://schemas.microsoft.com/office/drawing/2014/main" id="{06E42F5F-7C5C-4939-BB10-FFABA66A7863}"/>
              </a:ext>
            </a:extLst>
          </p:cNvPr>
          <p:cNvSpPr>
            <a:spLocks noGrp="1"/>
          </p:cNvSpPr>
          <p:nvPr>
            <p:ph type="body" sz="quarter" idx="13"/>
          </p:nvPr>
        </p:nvSpPr>
        <p:spPr/>
        <p:txBody>
          <a:bodyPr/>
          <a:lstStyle/>
          <a:p>
            <a:r>
              <a:rPr lang="en-US" sz="1800" dirty="0"/>
              <a:t>A.A.S. Mechatronics Technology/IMT</a:t>
            </a:r>
          </a:p>
        </p:txBody>
      </p:sp>
      <p:sp>
        <p:nvSpPr>
          <p:cNvPr id="8" name="Text Placeholder 7">
            <a:extLst>
              <a:ext uri="{FF2B5EF4-FFF2-40B4-BE49-F238E27FC236}">
                <a16:creationId xmlns:a16="http://schemas.microsoft.com/office/drawing/2014/main" id="{75132304-EF61-4BC1-B490-D97B26817397}"/>
              </a:ext>
            </a:extLst>
          </p:cNvPr>
          <p:cNvSpPr>
            <a:spLocks noGrp="1"/>
          </p:cNvSpPr>
          <p:nvPr>
            <p:ph type="body" sz="half" idx="17"/>
          </p:nvPr>
        </p:nvSpPr>
        <p:spPr/>
        <p:txBody>
          <a:bodyPr/>
          <a:lstStyle/>
          <a:p>
            <a:r>
              <a:rPr lang="en-US" dirty="0"/>
              <a:t>Pathway 3: A.A.S. General Technology Degree in Mechatronics Technology with an Industrial Maintenance Secondary Specialty (A.A.S. – 62 semester credit hours) with certificates in Mechatronics: Basic Industrial Maintenance Certificate, Mechatronics I – Fundamentals; Mechatronics II – Automated Controls, and an NCCER Core Industry Certification</a:t>
            </a:r>
          </a:p>
        </p:txBody>
      </p:sp>
    </p:spTree>
    <p:extLst>
      <p:ext uri="{BB962C8B-B14F-4D97-AF65-F5344CB8AC3E}">
        <p14:creationId xmlns:p14="http://schemas.microsoft.com/office/powerpoint/2010/main" val="191919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266DB-7F62-4393-BBE7-28D89617956C}"/>
              </a:ext>
            </a:extLst>
          </p:cNvPr>
          <p:cNvSpPr>
            <a:spLocks noGrp="1"/>
          </p:cNvSpPr>
          <p:nvPr>
            <p:ph type="title"/>
          </p:nvPr>
        </p:nvSpPr>
        <p:spPr/>
        <p:txBody>
          <a:bodyPr/>
          <a:lstStyle/>
          <a:p>
            <a:r>
              <a:rPr lang="en-US" dirty="0"/>
              <a:t>Degree Completion</a:t>
            </a:r>
          </a:p>
        </p:txBody>
      </p:sp>
      <p:sp>
        <p:nvSpPr>
          <p:cNvPr id="3" name="Content Placeholder 2">
            <a:extLst>
              <a:ext uri="{FF2B5EF4-FFF2-40B4-BE49-F238E27FC236}">
                <a16:creationId xmlns:a16="http://schemas.microsoft.com/office/drawing/2014/main" id="{CD36449C-8B1F-48AA-9824-2F5FE54ED906}"/>
              </a:ext>
            </a:extLst>
          </p:cNvPr>
          <p:cNvSpPr>
            <a:spLocks noGrp="1"/>
          </p:cNvSpPr>
          <p:nvPr>
            <p:ph idx="1"/>
          </p:nvPr>
        </p:nvSpPr>
        <p:spPr/>
        <p:txBody>
          <a:bodyPr/>
          <a:lstStyle/>
          <a:p>
            <a:r>
              <a:rPr lang="en-US" dirty="0"/>
              <a:t>Students will have the opportunity to earn college credits and achieve up to two years of college credit at the same time as they are earning their high school diploma. </a:t>
            </a:r>
          </a:p>
          <a:p>
            <a:r>
              <a:rPr lang="en-US" dirty="0"/>
              <a:t>The Career Academy model will serve highly motivated students who may be in the middle quartiles or higher on test scores but who meet college readiness criteria for admission. </a:t>
            </a:r>
          </a:p>
          <a:p>
            <a:r>
              <a:rPr lang="en-US" dirty="0"/>
              <a:t>There will be </a:t>
            </a:r>
            <a:r>
              <a:rPr lang="en-US" b="1" dirty="0"/>
              <a:t>multiple entry points</a:t>
            </a:r>
            <a:r>
              <a:rPr lang="en-US" dirty="0"/>
              <a:t>. Students may enter in 9th grade in a Pre-Academy readiness model or in the 10th grade or higher depending on entrance testing and space available.</a:t>
            </a:r>
          </a:p>
          <a:p>
            <a:r>
              <a:rPr lang="en-US" dirty="0"/>
              <a:t>A.A.S. Pathways will earn Perkins Completer credit</a:t>
            </a:r>
          </a:p>
          <a:p>
            <a:endParaRPr lang="en-US" dirty="0"/>
          </a:p>
        </p:txBody>
      </p:sp>
    </p:spTree>
    <p:extLst>
      <p:ext uri="{BB962C8B-B14F-4D97-AF65-F5344CB8AC3E}">
        <p14:creationId xmlns:p14="http://schemas.microsoft.com/office/powerpoint/2010/main" val="381040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AA103-8588-405C-9704-243AAEAEB2DD}"/>
              </a:ext>
            </a:extLst>
          </p:cNvPr>
          <p:cNvSpPr>
            <a:spLocks noGrp="1"/>
          </p:cNvSpPr>
          <p:nvPr>
            <p:ph type="title"/>
          </p:nvPr>
        </p:nvSpPr>
        <p:spPr/>
        <p:txBody>
          <a:bodyPr/>
          <a:lstStyle/>
          <a:p>
            <a:r>
              <a:rPr lang="en-US" dirty="0"/>
              <a:t>Funding</a:t>
            </a:r>
            <a:br>
              <a:rPr lang="en-US" dirty="0"/>
            </a:br>
            <a:endParaRPr lang="en-US" dirty="0"/>
          </a:p>
        </p:txBody>
      </p:sp>
      <p:sp>
        <p:nvSpPr>
          <p:cNvPr id="3" name="Text Placeholder 2">
            <a:extLst>
              <a:ext uri="{FF2B5EF4-FFF2-40B4-BE49-F238E27FC236}">
                <a16:creationId xmlns:a16="http://schemas.microsoft.com/office/drawing/2014/main" id="{4F05168A-80E8-4F7A-9A17-ED1E95075455}"/>
              </a:ext>
            </a:extLst>
          </p:cNvPr>
          <p:cNvSpPr>
            <a:spLocks noGrp="1"/>
          </p:cNvSpPr>
          <p:nvPr>
            <p:ph type="body" sz="half" idx="2"/>
          </p:nvPr>
        </p:nvSpPr>
        <p:spPr/>
        <p:txBody>
          <a:bodyPr/>
          <a:lstStyle/>
          <a:p>
            <a:pPr marL="285750" indent="-285750">
              <a:buFont typeface="Arial" panose="020B0604020202020204" pitchFamily="34" charset="0"/>
              <a:buChar char="•"/>
            </a:pPr>
            <a:r>
              <a:rPr lang="en-US" dirty="0"/>
              <a:t>Tuition and Fees: Paid for by LTA and SCWINS with a $300 book allowance.</a:t>
            </a:r>
          </a:p>
          <a:p>
            <a:pPr marL="285750" indent="-285750">
              <a:buFont typeface="Arial" panose="020B0604020202020204" pitchFamily="34" charset="0"/>
              <a:buChar char="•"/>
            </a:pPr>
            <a:r>
              <a:rPr lang="en-US" dirty="0"/>
              <a:t>Other fees: Books, testing, certifications, uniforms, etc. are the responsibility of the district unless the College has grant funds available to cover. If so, these funds will be applied before billing.</a:t>
            </a:r>
          </a:p>
          <a:p>
            <a:pPr marL="285750" indent="-285750">
              <a:buFont typeface="Arial" panose="020B0604020202020204" pitchFamily="34" charset="0"/>
              <a:buChar char="•"/>
            </a:pPr>
            <a:r>
              <a:rPr lang="en-US" dirty="0"/>
              <a:t>Summer Fees: LTA and SCWINS are available for summer if students take 6 or more semester credit hours</a:t>
            </a:r>
          </a:p>
          <a:p>
            <a:pPr marL="285750" indent="-285750">
              <a:buFont typeface="Arial" panose="020B0604020202020204" pitchFamily="34" charset="0"/>
              <a:buChar char="•"/>
            </a:pPr>
            <a:r>
              <a:rPr lang="en-US" dirty="0"/>
              <a:t>Funded by ESSER, PBI, and FIPSE; LTA and SCWINS</a:t>
            </a:r>
          </a:p>
          <a:p>
            <a:endParaRPr lang="en-US" dirty="0"/>
          </a:p>
        </p:txBody>
      </p:sp>
    </p:spTree>
    <p:extLst>
      <p:ext uri="{BB962C8B-B14F-4D97-AF65-F5344CB8AC3E}">
        <p14:creationId xmlns:p14="http://schemas.microsoft.com/office/powerpoint/2010/main" val="3936697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AA103-8588-405C-9704-243AAEAEB2DD}"/>
              </a:ext>
            </a:extLst>
          </p:cNvPr>
          <p:cNvSpPr>
            <a:spLocks noGrp="1"/>
          </p:cNvSpPr>
          <p:nvPr>
            <p:ph type="title"/>
          </p:nvPr>
        </p:nvSpPr>
        <p:spPr/>
        <p:txBody>
          <a:bodyPr/>
          <a:lstStyle/>
          <a:p>
            <a:r>
              <a:rPr lang="en-US" dirty="0"/>
              <a:t>Summer Dual Credit Options</a:t>
            </a:r>
          </a:p>
        </p:txBody>
      </p:sp>
      <p:sp>
        <p:nvSpPr>
          <p:cNvPr id="3" name="Text Placeholder 2">
            <a:extLst>
              <a:ext uri="{FF2B5EF4-FFF2-40B4-BE49-F238E27FC236}">
                <a16:creationId xmlns:a16="http://schemas.microsoft.com/office/drawing/2014/main" id="{4F05168A-80E8-4F7A-9A17-ED1E95075455}"/>
              </a:ext>
            </a:extLst>
          </p:cNvPr>
          <p:cNvSpPr>
            <a:spLocks noGrp="1"/>
          </p:cNvSpPr>
          <p:nvPr>
            <p:ph type="body" sz="half" idx="2"/>
          </p:nvPr>
        </p:nvSpPr>
        <p:spPr/>
        <p:txBody>
          <a:bodyPr>
            <a:normAutofit fontScale="92500" lnSpcReduction="10000"/>
          </a:bodyPr>
          <a:lstStyle/>
          <a:p>
            <a:pPr marL="285750" indent="-285750">
              <a:buFont typeface="Arial" panose="020B0604020202020204" pitchFamily="34" charset="0"/>
              <a:buChar char="•"/>
            </a:pPr>
            <a:r>
              <a:rPr lang="en-US" dirty="0"/>
              <a:t>Students may attend for dual credit in summer, if it is approved by the school and if the school/district includes summer dual credit in its OCtech MOA. </a:t>
            </a:r>
          </a:p>
          <a:p>
            <a:pPr marL="285750" indent="-285750">
              <a:buFont typeface="Arial" panose="020B0604020202020204" pitchFamily="34" charset="0"/>
              <a:buChar char="•"/>
            </a:pPr>
            <a:r>
              <a:rPr lang="en-US" dirty="0"/>
              <a:t>Need requests for special needs, such as CPT 114, or EGR 130 for graduation credit (Computer requirement)</a:t>
            </a:r>
          </a:p>
          <a:p>
            <a:pPr marL="285750" indent="-285750">
              <a:buFont typeface="Arial" panose="020B0604020202020204" pitchFamily="34" charset="0"/>
              <a:buChar char="•"/>
            </a:pPr>
            <a:r>
              <a:rPr lang="en-US" dirty="0"/>
              <a:t>Reminder: All courses designated in the Career Academy Pathway must be included in the sending High School’s Plan of Study for dual credit. </a:t>
            </a:r>
          </a:p>
          <a:p>
            <a:pPr marL="285750" indent="-285750">
              <a:buFont typeface="Arial" panose="020B0604020202020204" pitchFamily="34" charset="0"/>
              <a:buChar char="•"/>
            </a:pPr>
            <a:r>
              <a:rPr lang="en-US" dirty="0"/>
              <a:t>LTA and SCWINS funding may be used for summer if student takes  at least 6 semester credit hours</a:t>
            </a:r>
          </a:p>
          <a:p>
            <a:endParaRPr lang="en-US" dirty="0"/>
          </a:p>
        </p:txBody>
      </p:sp>
    </p:spTree>
    <p:extLst>
      <p:ext uri="{BB962C8B-B14F-4D97-AF65-F5344CB8AC3E}">
        <p14:creationId xmlns:p14="http://schemas.microsoft.com/office/powerpoint/2010/main" val="403342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EAE1A-048C-4B6F-BC26-1908E03E1858}"/>
              </a:ext>
            </a:extLst>
          </p:cNvPr>
          <p:cNvSpPr>
            <a:spLocks noGrp="1"/>
          </p:cNvSpPr>
          <p:nvPr>
            <p:ph type="title"/>
          </p:nvPr>
        </p:nvSpPr>
        <p:spPr/>
        <p:txBody>
          <a:bodyPr/>
          <a:lstStyle/>
          <a:p>
            <a:r>
              <a:rPr lang="en-US" dirty="0"/>
              <a:t>Timeline</a:t>
            </a:r>
          </a:p>
        </p:txBody>
      </p:sp>
      <p:sp>
        <p:nvSpPr>
          <p:cNvPr id="3" name="Text Placeholder 2">
            <a:extLst>
              <a:ext uri="{FF2B5EF4-FFF2-40B4-BE49-F238E27FC236}">
                <a16:creationId xmlns:a16="http://schemas.microsoft.com/office/drawing/2014/main" id="{0469B11F-127C-4AF8-8703-71FA825CBD00}"/>
              </a:ext>
            </a:extLst>
          </p:cNvPr>
          <p:cNvSpPr>
            <a:spLocks noGrp="1"/>
          </p:cNvSpPr>
          <p:nvPr>
            <p:ph type="body" sz="half" idx="2"/>
          </p:nvPr>
        </p:nvSpPr>
        <p:spPr/>
        <p:txBody>
          <a:bodyPr>
            <a:normAutofit/>
          </a:bodyPr>
          <a:lstStyle/>
          <a:p>
            <a:pPr marL="285750" indent="-285750">
              <a:buFont typeface="Arial" panose="020B0604020202020204" pitchFamily="34" charset="0"/>
              <a:buChar char="•"/>
            </a:pPr>
            <a:r>
              <a:rPr lang="en-US" sz="2400" dirty="0"/>
              <a:t>Career Academies will begin in Fall of 2022. </a:t>
            </a:r>
          </a:p>
          <a:p>
            <a:pPr marL="285750" indent="-285750">
              <a:buFont typeface="Arial" panose="020B0604020202020204" pitchFamily="34" charset="0"/>
              <a:buChar char="•"/>
            </a:pPr>
            <a:r>
              <a:rPr lang="en-US" sz="2400" dirty="0"/>
              <a:t>Students should apply now. Acceptance is competitive. 100 students in grade 10; 100 in grades 11 and 12.</a:t>
            </a:r>
          </a:p>
          <a:p>
            <a:pPr marL="285750" indent="-285750">
              <a:buFont typeface="Arial" panose="020B0604020202020204" pitchFamily="34" charset="0"/>
              <a:buChar char="•"/>
            </a:pPr>
            <a:r>
              <a:rPr lang="en-US" sz="2400" dirty="0"/>
              <a:t>Students will be accepted by on an ongoing basis if seats are available.</a:t>
            </a:r>
          </a:p>
        </p:txBody>
      </p:sp>
    </p:spTree>
    <p:extLst>
      <p:ext uri="{BB962C8B-B14F-4D97-AF65-F5344CB8AC3E}">
        <p14:creationId xmlns:p14="http://schemas.microsoft.com/office/powerpoint/2010/main" val="276497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B9DB-DD7B-46E7-88FF-3FE103B38250}"/>
              </a:ext>
            </a:extLst>
          </p:cNvPr>
          <p:cNvSpPr>
            <a:spLocks noGrp="1"/>
          </p:cNvSpPr>
          <p:nvPr>
            <p:ph type="title"/>
          </p:nvPr>
        </p:nvSpPr>
        <p:spPr/>
        <p:txBody>
          <a:bodyPr/>
          <a:lstStyle/>
          <a:p>
            <a:r>
              <a:rPr lang="en-US" dirty="0"/>
              <a:t>Schedule</a:t>
            </a:r>
          </a:p>
        </p:txBody>
      </p:sp>
      <p:sp>
        <p:nvSpPr>
          <p:cNvPr id="3" name="Text Placeholder 2">
            <a:extLst>
              <a:ext uri="{FF2B5EF4-FFF2-40B4-BE49-F238E27FC236}">
                <a16:creationId xmlns:a16="http://schemas.microsoft.com/office/drawing/2014/main" id="{165191DD-57AD-4D7E-A643-CC400D5AFE92}"/>
              </a:ext>
            </a:extLst>
          </p:cNvPr>
          <p:cNvSpPr>
            <a:spLocks noGrp="1"/>
          </p:cNvSpPr>
          <p:nvPr>
            <p:ph type="body" sz="half" idx="2"/>
          </p:nvPr>
        </p:nvSpPr>
        <p:spPr/>
        <p:txBody>
          <a:bodyPr/>
          <a:lstStyle/>
          <a:p>
            <a:pPr marL="285750" indent="-285750">
              <a:buFont typeface="Arial" panose="020B0604020202020204" pitchFamily="34" charset="0"/>
              <a:buChar char="•"/>
            </a:pPr>
            <a:r>
              <a:rPr lang="en-US" dirty="0"/>
              <a:t>Assume Monday through Friday classes (this is necessary for high school classes, as well as AVID classes). </a:t>
            </a:r>
          </a:p>
          <a:p>
            <a:pPr marL="285750" indent="-285750">
              <a:buFont typeface="Arial" panose="020B0604020202020204" pitchFamily="34" charset="0"/>
              <a:buChar char="•"/>
            </a:pPr>
            <a:r>
              <a:rPr lang="en-US" dirty="0"/>
              <a:t>Potential Scheduling Parameters- Class Start Time: 8:10 Class End Time: 2:45</a:t>
            </a:r>
          </a:p>
          <a:p>
            <a:pPr marL="285750" indent="-285750">
              <a:buFont typeface="Arial" panose="020B0604020202020204" pitchFamily="34" charset="0"/>
              <a:buChar char="•"/>
            </a:pPr>
            <a:r>
              <a:rPr lang="en-US" dirty="0"/>
              <a:t>Start and end times may vary by county or high school </a:t>
            </a:r>
          </a:p>
          <a:p>
            <a:pPr marL="285750" indent="-285750">
              <a:buFont typeface="Arial" panose="020B0604020202020204" pitchFamily="34" charset="0"/>
              <a:buChar char="•"/>
            </a:pPr>
            <a:r>
              <a:rPr lang="en-US" dirty="0"/>
              <a:t>Classes will fit into 4 X 4 schedule options…90-minute classes</a:t>
            </a:r>
          </a:p>
        </p:txBody>
      </p:sp>
    </p:spTree>
    <p:extLst>
      <p:ext uri="{BB962C8B-B14F-4D97-AF65-F5344CB8AC3E}">
        <p14:creationId xmlns:p14="http://schemas.microsoft.com/office/powerpoint/2010/main" val="3438876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BDC2BFC4E0C94887F18E878535BBD4" ma:contentTypeVersion="10" ma:contentTypeDescription="Create a new document." ma:contentTypeScope="" ma:versionID="7422322104debc2880690d93bc6a7768">
  <xsd:schema xmlns:xsd="http://www.w3.org/2001/XMLSchema" xmlns:xs="http://www.w3.org/2001/XMLSchema" xmlns:p="http://schemas.microsoft.com/office/2006/metadata/properties" xmlns:ns3="e971cc20-9678-4d18-9f28-a8222a8b82ae" targetNamespace="http://schemas.microsoft.com/office/2006/metadata/properties" ma:root="true" ma:fieldsID="24718a04cbfc7cefaf05438145e5a13c" ns3:_="">
    <xsd:import namespace="e971cc20-9678-4d18-9f28-a8222a8b82a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DateTaken" minOccurs="0"/>
                <xsd:element ref="ns3:MediaServiceAutoTags" minOccurs="0"/>
                <xsd:element ref="ns3:MediaServiceGenerationTime" minOccurs="0"/>
                <xsd:element ref="ns3:MediaServiceEventHashCode" minOccurs="0"/>
                <xsd:element ref="ns3:MediaServiceKeyPoint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1cc20-9678-4d18-9f28-a8222a8b82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EEEA74-010D-48B6-A200-9945AA18596C}">
  <ds:schemaRefs>
    <ds:schemaRef ds:uri="http://schemas.microsoft.com/sharepoint/v3/contenttype/forms"/>
  </ds:schemaRefs>
</ds:datastoreItem>
</file>

<file path=customXml/itemProps2.xml><?xml version="1.0" encoding="utf-8"?>
<ds:datastoreItem xmlns:ds="http://schemas.openxmlformats.org/officeDocument/2006/customXml" ds:itemID="{5C7F761D-3BF3-4A5B-9DAE-1EBB59E7456D}">
  <ds:schemaRefs>
    <ds:schemaRef ds:uri="e971cc20-9678-4d18-9f28-a8222a8b82ae"/>
    <ds:schemaRef ds:uri="http://www.w3.org/XML/1998/namespace"/>
    <ds:schemaRef ds:uri="http://purl.org/dc/elements/1.1/"/>
    <ds:schemaRef ds:uri="http://schemas.openxmlformats.org/package/2006/metadata/core-properties"/>
    <ds:schemaRef ds:uri="http://purl.org/dc/dcmitype/"/>
    <ds:schemaRef ds:uri="http://schemas.microsoft.com/office/2006/metadata/properties"/>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E0E53618-C6F3-435A-9BAA-505F06380F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71cc20-9678-4d18-9f28-a8222a8b82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151</TotalTime>
  <Words>891</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New For Fall 2022 OCtech Career Academies</vt:lpstr>
      <vt:lpstr>Early College Structure</vt:lpstr>
      <vt:lpstr>Career Academy: Health Sciences</vt:lpstr>
      <vt:lpstr>Career Academy: Engineering and Advanced Manufacturing</vt:lpstr>
      <vt:lpstr>Degree Completion</vt:lpstr>
      <vt:lpstr>Funding </vt:lpstr>
      <vt:lpstr>Summer Dual Credit Options</vt:lpstr>
      <vt:lpstr>Timeline</vt:lpstr>
      <vt:lpstr>Schedule</vt:lpstr>
      <vt:lpstr>Clearly defined degree models with integrated high school progressions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For Fall 2022 OCtech CAReer academies</dc:title>
  <dc:creator>Donna Elmore</dc:creator>
  <cp:lastModifiedBy>Donna Elmore</cp:lastModifiedBy>
  <cp:revision>14</cp:revision>
  <dcterms:created xsi:type="dcterms:W3CDTF">2022-03-16T02:03:14Z</dcterms:created>
  <dcterms:modified xsi:type="dcterms:W3CDTF">2022-06-07T15:32:36Z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0x010100D1BDC2BFC4E0C94887F18E878535BBD4</vt:lpwstr>
  </property>
</Properties>
</file>